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5" r:id="rId3"/>
    <p:sldId id="354" r:id="rId4"/>
    <p:sldId id="356" r:id="rId5"/>
    <p:sldId id="331" r:id="rId6"/>
    <p:sldId id="296" r:id="rId7"/>
    <p:sldId id="332" r:id="rId8"/>
    <p:sldId id="357" r:id="rId9"/>
    <p:sldId id="355" r:id="rId10"/>
    <p:sldId id="358" r:id="rId11"/>
    <p:sldId id="359" r:id="rId12"/>
    <p:sldId id="360" r:id="rId13"/>
    <p:sldId id="333" r:id="rId14"/>
    <p:sldId id="335" r:id="rId15"/>
    <p:sldId id="352" r:id="rId16"/>
    <p:sldId id="353" r:id="rId17"/>
  </p:sldIdLst>
  <p:sldSz cx="9144000" cy="6858000" type="screen4x3"/>
  <p:notesSz cx="6888163" cy="100203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4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1" autoAdjust="0"/>
    <p:restoredTop sz="93949" autoAdjust="0"/>
  </p:normalViewPr>
  <p:slideViewPr>
    <p:cSldViewPr snapToGrid="0">
      <p:cViewPr>
        <p:scale>
          <a:sx n="71" d="100"/>
          <a:sy n="71" d="100"/>
        </p:scale>
        <p:origin x="-109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64" y="-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3F63AD-9C46-4BE7-B9FF-08993FF76F60}" type="datetimeFigureOut">
              <a:rPr lang="fr-FR"/>
              <a:pPr/>
              <a:t>19/02/2014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9C3508-33C5-49C2-855F-334437AE8F6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79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08563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85A6A7-89AC-46DE-A323-18EF3375BC9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83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2"/>
              </a:spcBef>
            </a:pPr>
            <a:r>
              <a:rPr lang="en-US" dirty="0" err="1"/>
              <a:t>Նախագծման</a:t>
            </a:r>
            <a:r>
              <a:rPr lang="en-US" dirty="0"/>
              <a:t> </a:t>
            </a:r>
            <a:r>
              <a:rPr lang="en-US" dirty="0" err="1"/>
              <a:t>փուլում</a:t>
            </a:r>
            <a:r>
              <a:rPr lang="en-US" dirty="0"/>
              <a:t> </a:t>
            </a:r>
            <a:r>
              <a:rPr lang="en-US" dirty="0" err="1"/>
              <a:t>էներգախնայողության</a:t>
            </a:r>
            <a:r>
              <a:rPr lang="en-US" dirty="0"/>
              <a:t> և </a:t>
            </a:r>
            <a:r>
              <a:rPr lang="en-US" dirty="0" err="1"/>
              <a:t>էներգաարդյունավետության</a:t>
            </a:r>
            <a:r>
              <a:rPr lang="en-US" dirty="0"/>
              <a:t>  </a:t>
            </a:r>
            <a:r>
              <a:rPr lang="en-US" dirty="0" err="1"/>
              <a:t>հնարավորությունները</a:t>
            </a:r>
            <a:r>
              <a:rPr lang="en-US" dirty="0"/>
              <a:t> </a:t>
            </a:r>
            <a:r>
              <a:rPr lang="en-US" dirty="0" err="1"/>
              <a:t>առավելագույնս</a:t>
            </a:r>
            <a:r>
              <a:rPr lang="en-US" dirty="0"/>
              <a:t> </a:t>
            </a:r>
            <a:r>
              <a:rPr lang="en-US" dirty="0" err="1"/>
              <a:t>օգտագործելու</a:t>
            </a:r>
            <a:r>
              <a:rPr lang="en-US" dirty="0"/>
              <a:t> </a:t>
            </a:r>
            <a:r>
              <a:rPr lang="en-US" dirty="0" err="1"/>
              <a:t>նպատակով</a:t>
            </a:r>
            <a:r>
              <a:rPr lang="en-US" dirty="0"/>
              <a:t>` </a:t>
            </a:r>
            <a:r>
              <a:rPr lang="en-US" dirty="0" err="1"/>
              <a:t>ուշադրություն</a:t>
            </a:r>
            <a:r>
              <a:rPr lang="en-US" dirty="0"/>
              <a:t> է </a:t>
            </a:r>
            <a:r>
              <a:rPr lang="en-US" dirty="0" err="1"/>
              <a:t>դարձվել</a:t>
            </a:r>
            <a:r>
              <a:rPr lang="en-US" dirty="0"/>
              <a:t> </a:t>
            </a:r>
            <a:r>
              <a:rPr lang="en-US" dirty="0" err="1"/>
              <a:t>հետևյալին</a:t>
            </a:r>
            <a:r>
              <a:rPr lang="en-US" dirty="0"/>
              <a:t>.</a:t>
            </a:r>
          </a:p>
          <a:p>
            <a:pPr>
              <a:spcBef>
                <a:spcPts val="202"/>
              </a:spcBef>
            </a:pPr>
            <a:r>
              <a:rPr lang="en-US" dirty="0" err="1"/>
              <a:t>Էներգաարդյունավետության</a:t>
            </a:r>
            <a:r>
              <a:rPr lang="en-US" dirty="0"/>
              <a:t> </a:t>
            </a:r>
            <a:r>
              <a:rPr lang="en-US" dirty="0" err="1"/>
              <a:t>ոլորտում</a:t>
            </a:r>
            <a:r>
              <a:rPr lang="en-US" dirty="0"/>
              <a:t> </a:t>
            </a:r>
            <a:r>
              <a:rPr lang="en-US" dirty="0" err="1"/>
              <a:t>քաղաքաշինական</a:t>
            </a:r>
            <a:r>
              <a:rPr lang="en-US" dirty="0"/>
              <a:t> </a:t>
            </a:r>
            <a:r>
              <a:rPr lang="en-US" dirty="0" err="1"/>
              <a:t>նորմատիվների</a:t>
            </a:r>
            <a:r>
              <a:rPr lang="en-US" dirty="0"/>
              <a:t> </a:t>
            </a:r>
            <a:r>
              <a:rPr lang="en-US" dirty="0" err="1"/>
              <a:t>համապատասխանություն</a:t>
            </a:r>
            <a:endParaRPr lang="en-US" dirty="0"/>
          </a:p>
          <a:p>
            <a:pPr>
              <a:spcBef>
                <a:spcPts val="202"/>
              </a:spcBef>
            </a:pPr>
            <a:r>
              <a:rPr lang="hy-AM" dirty="0"/>
              <a:t>Շ</a:t>
            </a:r>
            <a:r>
              <a:rPr lang="en-US" dirty="0" err="1"/>
              <a:t>ինությունների</a:t>
            </a:r>
            <a:r>
              <a:rPr lang="en-US" dirty="0"/>
              <a:t> </a:t>
            </a:r>
            <a:r>
              <a:rPr lang="en-US" dirty="0" err="1"/>
              <a:t>դիրքորոշումը</a:t>
            </a:r>
            <a:r>
              <a:rPr lang="en-US" dirty="0"/>
              <a:t> </a:t>
            </a:r>
            <a:r>
              <a:rPr lang="en-US" dirty="0" err="1"/>
              <a:t>դեպի</a:t>
            </a:r>
            <a:r>
              <a:rPr lang="en-US" dirty="0"/>
              <a:t> </a:t>
            </a:r>
            <a:r>
              <a:rPr lang="en-US" dirty="0" err="1"/>
              <a:t>հարավ</a:t>
            </a:r>
            <a:r>
              <a:rPr lang="en-US" dirty="0"/>
              <a:t>` </a:t>
            </a:r>
            <a:r>
              <a:rPr lang="en-US" dirty="0" err="1"/>
              <a:t>արևային</a:t>
            </a:r>
            <a:r>
              <a:rPr lang="en-US" dirty="0"/>
              <a:t> </a:t>
            </a:r>
            <a:r>
              <a:rPr lang="en-US" dirty="0" err="1"/>
              <a:t>էներգիայի</a:t>
            </a:r>
            <a:r>
              <a:rPr lang="en-US" dirty="0"/>
              <a:t> </a:t>
            </a:r>
            <a:r>
              <a:rPr lang="en-US" dirty="0" err="1"/>
              <a:t>առավելագույն</a:t>
            </a:r>
            <a:r>
              <a:rPr lang="en-US" dirty="0"/>
              <a:t> </a:t>
            </a:r>
            <a:r>
              <a:rPr lang="en-US" dirty="0" err="1"/>
              <a:t>կլանման</a:t>
            </a:r>
            <a:r>
              <a:rPr lang="en-US" dirty="0"/>
              <a:t> </a:t>
            </a:r>
            <a:r>
              <a:rPr lang="en-US" dirty="0" err="1"/>
              <a:t>նպատակով</a:t>
            </a:r>
            <a:endParaRPr lang="en-US" dirty="0"/>
          </a:p>
          <a:p>
            <a:pPr>
              <a:spcBef>
                <a:spcPts val="202"/>
              </a:spcBef>
            </a:pPr>
            <a:r>
              <a:rPr lang="en-US" dirty="0" err="1"/>
              <a:t>Արտաքին</a:t>
            </a:r>
            <a:r>
              <a:rPr lang="en-US" dirty="0"/>
              <a:t> </a:t>
            </a:r>
            <a:r>
              <a:rPr lang="en-US" dirty="0" err="1"/>
              <a:t>մակերևույթների</a:t>
            </a:r>
            <a:r>
              <a:rPr lang="en-US" dirty="0"/>
              <a:t> (</a:t>
            </a:r>
            <a:r>
              <a:rPr lang="en-US" dirty="0" err="1"/>
              <a:t>ֆասադի</a:t>
            </a:r>
            <a:r>
              <a:rPr lang="en-US" dirty="0"/>
              <a:t>) և </a:t>
            </a:r>
            <a:r>
              <a:rPr lang="en-US" dirty="0" err="1"/>
              <a:t>շինվածքների</a:t>
            </a:r>
            <a:r>
              <a:rPr lang="en-US" dirty="0"/>
              <a:t> </a:t>
            </a:r>
            <a:r>
              <a:rPr lang="en-US" dirty="0" err="1"/>
              <a:t>կոմպակտության</a:t>
            </a:r>
            <a:r>
              <a:rPr lang="en-US" dirty="0"/>
              <a:t> </a:t>
            </a:r>
            <a:r>
              <a:rPr lang="en-US" dirty="0" err="1"/>
              <a:t>վրա</a:t>
            </a:r>
            <a:r>
              <a:rPr lang="en-US" dirty="0"/>
              <a:t>` </a:t>
            </a:r>
            <a:r>
              <a:rPr lang="en-US" dirty="0" err="1"/>
              <a:t>ջերմային</a:t>
            </a:r>
            <a:r>
              <a:rPr lang="en-US" dirty="0"/>
              <a:t> </a:t>
            </a:r>
            <a:r>
              <a:rPr lang="en-US" dirty="0" err="1"/>
              <a:t>կորուստների</a:t>
            </a:r>
            <a:r>
              <a:rPr lang="en-US" dirty="0"/>
              <a:t> </a:t>
            </a:r>
            <a:r>
              <a:rPr lang="en-US" dirty="0" err="1"/>
              <a:t>նվազեցման</a:t>
            </a:r>
            <a:r>
              <a:rPr lang="en-US" dirty="0"/>
              <a:t> </a:t>
            </a:r>
            <a:r>
              <a:rPr lang="en-US" dirty="0" err="1"/>
              <a:t>նպատակով</a:t>
            </a:r>
            <a:endParaRPr lang="en-US" dirty="0"/>
          </a:p>
          <a:p>
            <a:pPr>
              <a:spcBef>
                <a:spcPts val="202"/>
              </a:spcBef>
            </a:pPr>
            <a:r>
              <a:rPr lang="en-US" dirty="0" err="1"/>
              <a:t>Կոնստրուկտիվ</a:t>
            </a:r>
            <a:r>
              <a:rPr lang="en-US" dirty="0"/>
              <a:t> </a:t>
            </a:r>
            <a:r>
              <a:rPr lang="en-US" dirty="0" err="1"/>
              <a:t>լուծումներում</a:t>
            </a:r>
            <a:r>
              <a:rPr lang="en-US" dirty="0"/>
              <a:t> (</a:t>
            </a:r>
            <a:r>
              <a:rPr lang="en-US" dirty="0" err="1"/>
              <a:t>հատկապես</a:t>
            </a:r>
            <a:r>
              <a:rPr lang="en-US" dirty="0"/>
              <a:t> </a:t>
            </a:r>
            <a:r>
              <a:rPr lang="en-US" dirty="0" err="1"/>
              <a:t>միացման</a:t>
            </a:r>
            <a:r>
              <a:rPr lang="en-US" dirty="0"/>
              <a:t> </a:t>
            </a:r>
            <a:r>
              <a:rPr lang="en-US" dirty="0" err="1"/>
              <a:t>կետերում</a:t>
            </a:r>
            <a:r>
              <a:rPr lang="en-US" dirty="0"/>
              <a:t>, </a:t>
            </a:r>
            <a:r>
              <a:rPr lang="en-US" dirty="0" err="1"/>
              <a:t>բացվածքներում</a:t>
            </a:r>
            <a:r>
              <a:rPr lang="en-US" dirty="0"/>
              <a:t>, </a:t>
            </a:r>
            <a:r>
              <a:rPr lang="en-US" dirty="0" err="1"/>
              <a:t>ևն</a:t>
            </a:r>
            <a:r>
              <a:rPr lang="en-US" dirty="0"/>
              <a:t>) </a:t>
            </a:r>
            <a:r>
              <a:rPr lang="en-US" dirty="0" err="1"/>
              <a:t>ջերմային</a:t>
            </a:r>
            <a:r>
              <a:rPr lang="en-US" dirty="0"/>
              <a:t> </a:t>
            </a:r>
            <a:r>
              <a:rPr lang="en-US" dirty="0" err="1"/>
              <a:t>կամուրջների</a:t>
            </a:r>
            <a:r>
              <a:rPr lang="en-US" dirty="0"/>
              <a:t> </a:t>
            </a:r>
            <a:r>
              <a:rPr lang="en-US" dirty="0" err="1"/>
              <a:t>առկայության</a:t>
            </a:r>
            <a:r>
              <a:rPr lang="en-US" dirty="0"/>
              <a:t> </a:t>
            </a:r>
            <a:r>
              <a:rPr lang="en-US" dirty="0" err="1"/>
              <a:t>վրա</a:t>
            </a:r>
            <a:r>
              <a:rPr lang="en-US" dirty="0"/>
              <a:t>` </a:t>
            </a:r>
            <a:r>
              <a:rPr lang="en-US" dirty="0" err="1"/>
              <a:t>դրանց</a:t>
            </a:r>
            <a:r>
              <a:rPr lang="en-US" dirty="0"/>
              <a:t> </a:t>
            </a:r>
            <a:r>
              <a:rPr lang="en-US" dirty="0" err="1"/>
              <a:t>բացառման</a:t>
            </a:r>
            <a:r>
              <a:rPr lang="en-US" dirty="0"/>
              <a:t> </a:t>
            </a:r>
            <a:r>
              <a:rPr lang="en-US" dirty="0" err="1"/>
              <a:t>կամ</a:t>
            </a:r>
            <a:r>
              <a:rPr lang="en-US" dirty="0"/>
              <a:t> </a:t>
            </a:r>
            <a:r>
              <a:rPr lang="en-US" dirty="0" err="1"/>
              <a:t>ջերմամեկուսացման</a:t>
            </a:r>
            <a:r>
              <a:rPr lang="en-US" dirty="0"/>
              <a:t> </a:t>
            </a:r>
            <a:r>
              <a:rPr lang="en-US" dirty="0" err="1"/>
              <a:t>նպատակով</a:t>
            </a:r>
            <a:endParaRPr lang="en-US" dirty="0"/>
          </a:p>
          <a:p>
            <a:pPr>
              <a:spcBef>
                <a:spcPts val="202"/>
              </a:spcBef>
            </a:pPr>
            <a:r>
              <a:rPr lang="en-US" dirty="0" err="1"/>
              <a:t>Լուսաթափանց</a:t>
            </a:r>
            <a:r>
              <a:rPr lang="en-US" dirty="0"/>
              <a:t> </a:t>
            </a:r>
            <a:r>
              <a:rPr lang="en-US" dirty="0" err="1"/>
              <a:t>բացվածքների</a:t>
            </a:r>
            <a:r>
              <a:rPr lang="en-US" dirty="0"/>
              <a:t> </a:t>
            </a:r>
            <a:r>
              <a:rPr lang="en-US" dirty="0" err="1"/>
              <a:t>մակերեսին</a:t>
            </a:r>
            <a:r>
              <a:rPr lang="en-US" dirty="0"/>
              <a:t> և </a:t>
            </a:r>
            <a:r>
              <a:rPr lang="en-US" dirty="0" err="1"/>
              <a:t>դիրքորոշումը</a:t>
            </a:r>
            <a:r>
              <a:rPr lang="en-US" dirty="0"/>
              <a:t>` </a:t>
            </a:r>
            <a:r>
              <a:rPr lang="en-US" dirty="0" err="1"/>
              <a:t>դեպի</a:t>
            </a:r>
            <a:r>
              <a:rPr lang="en-US" dirty="0"/>
              <a:t> </a:t>
            </a:r>
            <a:r>
              <a:rPr lang="en-US" dirty="0" err="1"/>
              <a:t>հարավ</a:t>
            </a:r>
            <a:r>
              <a:rPr lang="en-US" dirty="0"/>
              <a:t> </a:t>
            </a:r>
            <a:r>
              <a:rPr lang="en-US" dirty="0" err="1"/>
              <a:t>դրանք</a:t>
            </a:r>
            <a:r>
              <a:rPr lang="en-US" dirty="0"/>
              <a:t> </a:t>
            </a:r>
            <a:r>
              <a:rPr lang="en-US" dirty="0" err="1"/>
              <a:t>առավելագույնի</a:t>
            </a:r>
            <a:r>
              <a:rPr lang="en-US" dirty="0"/>
              <a:t>, </a:t>
            </a:r>
            <a:r>
              <a:rPr lang="en-US" dirty="0" err="1"/>
              <a:t>իսկ</a:t>
            </a:r>
            <a:r>
              <a:rPr lang="en-US" dirty="0"/>
              <a:t> </a:t>
            </a:r>
            <a:r>
              <a:rPr lang="en-US" dirty="0" err="1"/>
              <a:t>հյուսիս</a:t>
            </a:r>
            <a:r>
              <a:rPr lang="en-US" dirty="0"/>
              <a:t>` </a:t>
            </a:r>
            <a:r>
              <a:rPr lang="en-US" dirty="0" err="1"/>
              <a:t>նվազագույնի</a:t>
            </a:r>
            <a:r>
              <a:rPr lang="en-US" dirty="0"/>
              <a:t> </a:t>
            </a:r>
            <a:r>
              <a:rPr lang="en-US" dirty="0" err="1"/>
              <a:t>հասցնելու</a:t>
            </a:r>
            <a:r>
              <a:rPr lang="en-US" dirty="0"/>
              <a:t> </a:t>
            </a:r>
            <a:r>
              <a:rPr lang="en-US" dirty="0" err="1"/>
              <a:t>նպատակով</a:t>
            </a:r>
            <a:endParaRPr lang="en-US" dirty="0"/>
          </a:p>
          <a:p>
            <a:pPr>
              <a:spcBef>
                <a:spcPts val="202"/>
              </a:spcBef>
            </a:pPr>
            <a:r>
              <a:rPr lang="en-US" dirty="0" err="1"/>
              <a:t>Գործածվող</a:t>
            </a:r>
            <a:r>
              <a:rPr lang="en-US" dirty="0"/>
              <a:t> </a:t>
            </a:r>
            <a:r>
              <a:rPr lang="en-US" dirty="0" err="1"/>
              <a:t>նյութերի</a:t>
            </a:r>
            <a:r>
              <a:rPr lang="en-US" dirty="0"/>
              <a:t> </a:t>
            </a:r>
            <a:r>
              <a:rPr lang="en-US" dirty="0" err="1"/>
              <a:t>ջերմաֆիզիկական</a:t>
            </a:r>
            <a:r>
              <a:rPr lang="en-US" dirty="0"/>
              <a:t> </a:t>
            </a:r>
            <a:r>
              <a:rPr lang="en-US" dirty="0" err="1"/>
              <a:t>հատկանիշների</a:t>
            </a:r>
            <a:r>
              <a:rPr lang="en-US" dirty="0"/>
              <a:t> </a:t>
            </a:r>
            <a:r>
              <a:rPr lang="en-US" dirty="0" err="1"/>
              <a:t>վրա</a:t>
            </a:r>
            <a:r>
              <a:rPr lang="en-US" dirty="0"/>
              <a:t>` </a:t>
            </a:r>
            <a:r>
              <a:rPr lang="en-US" dirty="0" err="1"/>
              <a:t>շենքերի</a:t>
            </a:r>
            <a:r>
              <a:rPr lang="en-US" dirty="0"/>
              <a:t> </a:t>
            </a:r>
            <a:r>
              <a:rPr lang="en-US" dirty="0" err="1"/>
              <a:t>ջերմային</a:t>
            </a:r>
            <a:r>
              <a:rPr lang="en-US" dirty="0"/>
              <a:t> </a:t>
            </a:r>
            <a:r>
              <a:rPr lang="en-US" dirty="0" err="1"/>
              <a:t>պաշտպանվածությունը</a:t>
            </a:r>
            <a:r>
              <a:rPr lang="en-US" dirty="0"/>
              <a:t> </a:t>
            </a:r>
            <a:r>
              <a:rPr lang="en-US" dirty="0" err="1"/>
              <a:t>բարձրացնելու</a:t>
            </a:r>
            <a:r>
              <a:rPr lang="en-US" dirty="0"/>
              <a:t> </a:t>
            </a:r>
            <a:r>
              <a:rPr lang="en-US" dirty="0" err="1"/>
              <a:t>նպատակով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5A6A7-89AC-46DE-A323-18EF3375BC9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80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B3600-DAFD-408B-A033-D176F047A45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37305-14F1-4541-BD16-94E98233DBC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D86E9-CCB0-497A-B954-1061D8D892A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AB765-FA1E-4974-9A98-9D14FEB7124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8AE2C-9055-4924-B26E-04D950019E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5ACB2-6AD8-400C-8B1D-D87CB569A42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84626-6A4E-4873-B207-B4526147CDA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2B629-C2C5-4502-95C5-0082F89DEC7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5FD5-749C-46CD-8FA7-B2BF66E9F8B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F1FED-0C7C-4760-AB3E-A820E0FC6B1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FEA81-7C8B-499E-B5A1-55C2DE9D407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O new1"/>
          <p:cNvPicPr>
            <a:picLocks noChangeAspect="1" noChangeArrowheads="1"/>
          </p:cNvPicPr>
          <p:nvPr/>
        </p:nvPicPr>
        <p:blipFill rotWithShape="1">
          <a:blip r:embed="rId14" cstate="print"/>
          <a:srcRect l="10109"/>
          <a:stretch/>
        </p:blipFill>
        <p:spPr bwMode="auto">
          <a:xfrm>
            <a:off x="0" y="44450"/>
            <a:ext cx="119563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3906" y="475503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C80C2B-6771-4C38-8DC5-64CA6C455CA3}" type="slidenum">
              <a:rPr lang="el-GR"/>
              <a:pPr/>
              <a:t>‹#›</a:t>
            </a:fld>
            <a:endParaRPr lang="el-GR"/>
          </a:p>
        </p:txBody>
      </p:sp>
      <p:pic>
        <p:nvPicPr>
          <p:cNvPr id="1032" name="Picture 10" descr="INO new tit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9200" y="6734175"/>
            <a:ext cx="6562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EU funde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26438" y="12700"/>
            <a:ext cx="77946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gate-ee.org/" TargetMode="External"/><Relationship Id="rId2" Type="http://schemas.openxmlformats.org/officeDocument/2006/relationships/hyperlink" Target="mailto:astghine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450" y="571500"/>
            <a:ext cx="7772400" cy="358457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Проектирование и строительство социального жилья с применением </a:t>
            </a:r>
            <a:r>
              <a:rPr lang="ru-RU" dirty="0" err="1" smtClean="0"/>
              <a:t>энергоэффективных</a:t>
            </a:r>
            <a:r>
              <a:rPr lang="ru-RU" dirty="0" smtClean="0"/>
              <a:t> решений </a:t>
            </a:r>
            <a:br>
              <a:rPr lang="ru-RU" dirty="0" smtClean="0"/>
            </a:br>
            <a:r>
              <a:rPr lang="ru-RU" dirty="0" smtClean="0"/>
              <a:t>в Дилижане, Армения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ИПП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 рамках проекта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ESIB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4622800"/>
            <a:ext cx="8572500" cy="1244600"/>
          </a:xfrm>
        </p:spPr>
        <p:txBody>
          <a:bodyPr numCol="3"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Грант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Тер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Габриелян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Грачья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Варданян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Астхине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Пасоян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8200" y="5864697"/>
            <a:ext cx="3625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Бишкек,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18-19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февраля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2014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г.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8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92" y="712694"/>
            <a:ext cx="8229600" cy="1922930"/>
          </a:xfrm>
        </p:spPr>
        <p:txBody>
          <a:bodyPr/>
          <a:lstStyle/>
          <a:p>
            <a:r>
              <a:rPr lang="ru-RU" sz="2400" b="0" i="1" dirty="0" smtClean="0">
                <a:effectLst/>
              </a:rPr>
              <a:t>Многочисленные маленькие окна</a:t>
            </a:r>
            <a:r>
              <a:rPr lang="en-US" sz="2400" b="0" i="1" dirty="0" smtClean="0">
                <a:effectLst/>
              </a:rPr>
              <a:t>, </a:t>
            </a:r>
            <a:r>
              <a:rPr lang="ru-RU" sz="2400" b="0" i="1" dirty="0" smtClean="0">
                <a:effectLst/>
              </a:rPr>
              <a:t>ненужные выступы и встроенные балконы (слева)</a:t>
            </a:r>
            <a:r>
              <a:rPr lang="en-US" sz="2400" b="0" i="1" dirty="0" smtClean="0">
                <a:effectLst/>
              </a:rPr>
              <a:t> </a:t>
            </a:r>
            <a:r>
              <a:rPr lang="ru-RU" sz="2400" b="0" i="1" dirty="0" smtClean="0">
                <a:effectLst/>
              </a:rPr>
              <a:t>были заменены в новом проекте большим окном, французским окном-балконом и более ровным фасадом (справа)</a:t>
            </a:r>
            <a:endParaRPr lang="en-US" sz="2400" b="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0700"/>
            <a:ext cx="4906350" cy="350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57" y="2908300"/>
            <a:ext cx="4245850" cy="3659188"/>
          </a:xfrm>
          <a:prstGeom prst="rect">
            <a:avLst/>
          </a:prstGeom>
          <a:noFill/>
          <a:ln w="9525">
            <a:solidFill>
              <a:srgbClr val="CF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3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04847"/>
              </p:ext>
            </p:extLst>
          </p:nvPr>
        </p:nvGraphicFramePr>
        <p:xfrm>
          <a:off x="0" y="726142"/>
          <a:ext cx="9080498" cy="6001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5106"/>
                <a:gridCol w="1317812"/>
                <a:gridCol w="1021976"/>
                <a:gridCol w="998816"/>
                <a:gridCol w="1196788"/>
              </a:tblGrid>
              <a:tr h="12774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Категория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Единица измерения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accent2"/>
                          </a:solidFill>
                          <a:effectLst/>
                        </a:rPr>
                        <a:t>ASBA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–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базовое </a:t>
                      </a:r>
                      <a:r>
                        <a:rPr lang="ru-RU" sz="1600" dirty="0" err="1" smtClean="0">
                          <a:solidFill>
                            <a:schemeClr val="accent2"/>
                          </a:solidFill>
                          <a:effectLst/>
                        </a:rPr>
                        <a:t>предло-жение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accent2"/>
                          </a:solidFill>
                          <a:effectLst/>
                        </a:rPr>
                        <a:t>Предло-жение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 проекта 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  <a:effectLst/>
                        </a:rPr>
                        <a:t>ESIB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accent2"/>
                          </a:solidFill>
                          <a:effectLst/>
                        </a:rPr>
                        <a:t>Компро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-мисс 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  <a:effectLst/>
                        </a:rPr>
                        <a:t>ASBA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и 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  <a:effectLst/>
                        </a:rPr>
                        <a:t>ESIB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3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Кол-во коттеджей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32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32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38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Площадь коттеджей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м</a:t>
                      </a:r>
                      <a:r>
                        <a:rPr lang="en-US" sz="1800" baseline="300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181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380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474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Площадь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 наружных стен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м</a:t>
                      </a:r>
                      <a:r>
                        <a:rPr lang="en-US" sz="1800" baseline="300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048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400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501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Общая площадь наружных ограждающих конструкций домов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м</a:t>
                      </a:r>
                      <a:r>
                        <a:rPr lang="en-US" sz="1800" baseline="300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6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042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257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501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0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accent2"/>
                          </a:solidFill>
                          <a:effectLst/>
                        </a:rPr>
                        <a:t>Теплопотери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в отопительный период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м</a:t>
                      </a:r>
                      <a:r>
                        <a:rPr lang="en-US" sz="1800" baseline="30000" dirty="0" err="1" smtClean="0">
                          <a:solidFill>
                            <a:schemeClr val="accent2"/>
                          </a:solidFill>
                          <a:effectLst/>
                        </a:rPr>
                        <a:t>2o</a:t>
                      </a:r>
                      <a:r>
                        <a:rPr lang="en-US" sz="1800" dirty="0" err="1" smtClean="0">
                          <a:solidFill>
                            <a:schemeClr val="accent2"/>
                          </a:solidFill>
                          <a:effectLst/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</a:rPr>
                        <a:t>/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Вт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352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941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152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329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198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756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4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Средства, необходимые для отопления в течение 1 отопительного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периода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евро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22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027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9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507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12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404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4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accent2"/>
                          </a:solidFill>
                          <a:effectLst/>
                        </a:rPr>
                        <a:t>Теплопотери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 в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отопительный период для 1 коттеджа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кВт-ч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11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029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4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760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230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6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Средства, необходимые для отопления 1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коттеджа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 в течение 1 отопительного периода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евро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688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297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</a:rPr>
                        <a:t>326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991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02035"/>
              </p:ext>
            </p:extLst>
          </p:nvPr>
        </p:nvGraphicFramePr>
        <p:xfrm>
          <a:off x="94130" y="510987"/>
          <a:ext cx="8904287" cy="1141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4667"/>
                <a:gridCol w="1286999"/>
                <a:gridCol w="956306"/>
                <a:gridCol w="897845"/>
                <a:gridCol w="1208470"/>
              </a:tblGrid>
              <a:tr h="11412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Категория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/>
                          </a:solidFill>
                          <a:effectLst/>
                        </a:rPr>
                        <a:t>Единица измерения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2"/>
                          </a:solidFill>
                          <a:effectLst/>
                        </a:rPr>
                        <a:t>ASBA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/>
                        </a:rPr>
                        <a:t>–</a:t>
                      </a:r>
                      <a:r>
                        <a:rPr lang="ru-RU" sz="14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базовое </a:t>
                      </a:r>
                      <a:r>
                        <a:rPr lang="ru-RU" sz="1400" baseline="0" dirty="0" err="1" smtClean="0">
                          <a:solidFill>
                            <a:schemeClr val="accent2"/>
                          </a:solidFill>
                          <a:effectLst/>
                        </a:rPr>
                        <a:t>предло-жение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2"/>
                          </a:solidFill>
                          <a:effectLst/>
                        </a:rPr>
                        <a:t>Предло-жение</a:t>
                      </a:r>
                      <a:r>
                        <a:rPr lang="ru-RU" sz="14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accent2"/>
                          </a:solidFill>
                          <a:effectLst/>
                        </a:rPr>
                        <a:t>ESIB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2"/>
                          </a:solidFill>
                          <a:effectLst/>
                        </a:rPr>
                        <a:t>Компро</a:t>
                      </a:r>
                      <a:r>
                        <a:rPr lang="ru-RU" sz="1400" dirty="0" smtClean="0">
                          <a:solidFill>
                            <a:schemeClr val="accent2"/>
                          </a:solidFill>
                          <a:effectLst/>
                        </a:rPr>
                        <a:t>-мисс </a:t>
                      </a:r>
                      <a:r>
                        <a:rPr lang="en-US" sz="1400" dirty="0" err="1" smtClean="0">
                          <a:solidFill>
                            <a:schemeClr val="accent2"/>
                          </a:solidFill>
                          <a:effectLst/>
                        </a:rPr>
                        <a:t>ASBA</a:t>
                      </a:r>
                      <a:r>
                        <a:rPr lang="ru-RU" sz="14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и </a:t>
                      </a:r>
                      <a:r>
                        <a:rPr lang="en-US" sz="1400" dirty="0" err="1" smtClean="0">
                          <a:solidFill>
                            <a:schemeClr val="accent2"/>
                          </a:solidFill>
                          <a:effectLst/>
                        </a:rPr>
                        <a:t>ESIB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146"/>
              </p:ext>
            </p:extLst>
          </p:nvPr>
        </p:nvGraphicFramePr>
        <p:xfrm>
          <a:off x="107576" y="1510722"/>
          <a:ext cx="8904287" cy="5301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4667"/>
                <a:gridCol w="1286999"/>
                <a:gridCol w="956306"/>
                <a:gridCol w="897845"/>
                <a:gridCol w="1208470"/>
              </a:tblGrid>
              <a:tr h="706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Доля площади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наружных ограждающих конструкций дома на </a:t>
                      </a:r>
                      <a:r>
                        <a:rPr lang="hy-AM" sz="1800" dirty="0" smtClean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м</a:t>
                      </a:r>
                      <a:r>
                        <a:rPr lang="hy-AM" sz="1800" baseline="300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hy-AM" sz="180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жилья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кВт-ч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77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21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22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1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Коэффициент формы дома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71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62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effectLst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72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4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Потребление тепла в пересчете на 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</a:rPr>
                        <a:t>1 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м</a:t>
                      </a:r>
                      <a:r>
                        <a:rPr lang="en-US" sz="1800" baseline="300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жилой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площади в отопительный период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кВт-ч </a:t>
                      </a: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/ </a:t>
                      </a:r>
                      <a:r>
                        <a:rPr lang="ru-RU" sz="1800" dirty="0" err="1">
                          <a:solidFill>
                            <a:schemeClr val="accent2"/>
                          </a:solidFill>
                          <a:effectLst/>
                        </a:rPr>
                        <a:t>м</a:t>
                      </a:r>
                      <a:r>
                        <a:rPr lang="ru-RU" sz="1800" baseline="30000" dirty="0" err="1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162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64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80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1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Общее потребление тепла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205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142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</a:rPr>
                        <a:t>160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1926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В случае использования природного газа для отопления 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</a:rPr>
                        <a:t>(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в настоящее время застройщик не рассматривает этот вариант, учитывая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проблемы с газоснабжением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  <a:effectLst/>
                        </a:rPr>
                        <a:t>)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Затраты на отопление в отопительный период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арм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. др.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6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435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109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777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387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623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882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6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Затраты на отопление 1 коттеджа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в отопительный период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арм</a:t>
                      </a: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</a:rPr>
                        <a:t>. др.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170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159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73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441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80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694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6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/>
                          </a:solidFill>
                          <a:effectLst/>
                        </a:rPr>
                        <a:t>Снижение затрат на отопление в</a:t>
                      </a:r>
                      <a:r>
                        <a:rPr lang="ru-RU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сравнении с отоплением с помощью электроэнергии, </a:t>
                      </a:r>
                      <a:r>
                        <a:rPr lang="hy-AM" sz="1800" dirty="0" smtClean="0">
                          <a:solidFill>
                            <a:schemeClr val="accent2"/>
                          </a:solidFill>
                          <a:effectLst/>
                        </a:rPr>
                        <a:t>%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%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</a:rPr>
                        <a:t>47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853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2" y="0"/>
            <a:ext cx="3509682" cy="645459"/>
          </a:xfrm>
        </p:spPr>
        <p:txBody>
          <a:bodyPr/>
          <a:lstStyle/>
          <a:p>
            <a:r>
              <a:rPr lang="ru-RU" sz="3200" dirty="0" smtClean="0"/>
              <a:t>Результаты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6482"/>
            <a:ext cx="9144000" cy="5983941"/>
          </a:xfrm>
        </p:spPr>
        <p:txBody>
          <a:bodyPr/>
          <a:lstStyle/>
          <a:p>
            <a:pPr lvl="0"/>
            <a:r>
              <a:rPr lang="ru-RU" sz="2100" dirty="0" smtClean="0"/>
              <a:t>Увеличение площади коттеджей на </a:t>
            </a:r>
            <a:r>
              <a:rPr lang="en-US" sz="2100" dirty="0" smtClean="0"/>
              <a:t>13%</a:t>
            </a:r>
            <a:r>
              <a:rPr lang="ru-RU" sz="2100" dirty="0" smtClean="0"/>
              <a:t>, одновременное сокращение общей площади наружных ограждающих конструкций на </a:t>
            </a:r>
            <a:r>
              <a:rPr lang="en-US" sz="2100" dirty="0" smtClean="0"/>
              <a:t>9%</a:t>
            </a:r>
            <a:endParaRPr lang="en-US" sz="2100" dirty="0"/>
          </a:p>
          <a:p>
            <a:pPr lvl="0"/>
            <a:r>
              <a:rPr lang="ru-RU" sz="2100" dirty="0" smtClean="0"/>
              <a:t>Снижение будущих </a:t>
            </a:r>
            <a:r>
              <a:rPr lang="ru-RU" sz="2100" dirty="0" err="1" smtClean="0"/>
              <a:t>теплопотерь</a:t>
            </a:r>
            <a:r>
              <a:rPr lang="ru-RU" sz="2100" dirty="0" smtClean="0"/>
              <a:t> в отопительный период на 44%, соответственно</a:t>
            </a:r>
            <a:r>
              <a:rPr lang="en-US" sz="2100" dirty="0" smtClean="0"/>
              <a:t> </a:t>
            </a:r>
            <a:r>
              <a:rPr lang="en-US" sz="2100" dirty="0"/>
              <a:t>– </a:t>
            </a:r>
            <a:r>
              <a:rPr lang="ru-RU" sz="2100" dirty="0" smtClean="0"/>
              <a:t>снижение расходов на оплату счетов за тепло на 44%</a:t>
            </a:r>
            <a:r>
              <a:rPr lang="en-US" sz="2100" dirty="0"/>
              <a:t>		</a:t>
            </a:r>
          </a:p>
          <a:p>
            <a:pPr lvl="0"/>
            <a:r>
              <a:rPr lang="ru-RU" sz="2100" dirty="0" smtClean="0"/>
              <a:t>Снижение строительных затрат на </a:t>
            </a:r>
            <a:r>
              <a:rPr lang="en-US" sz="2100" dirty="0" smtClean="0"/>
              <a:t>27% </a:t>
            </a:r>
            <a:r>
              <a:rPr lang="ru-RU" sz="2100" dirty="0" smtClean="0"/>
              <a:t>с учетом дополнительных затрат на интеграцию </a:t>
            </a:r>
            <a:r>
              <a:rPr lang="ru-RU" sz="2100" dirty="0" err="1" smtClean="0"/>
              <a:t>энергоэффективных</a:t>
            </a:r>
            <a:r>
              <a:rPr lang="ru-RU" sz="2100" dirty="0" smtClean="0"/>
              <a:t> решений</a:t>
            </a:r>
          </a:p>
          <a:p>
            <a:pPr lvl="0"/>
            <a:r>
              <a:rPr lang="ru-RU" sz="2100" dirty="0" smtClean="0"/>
              <a:t>Расчетное потребление тепла на 1</a:t>
            </a:r>
            <a:r>
              <a:rPr lang="en-US" sz="2100" dirty="0" smtClean="0"/>
              <a:t> </a:t>
            </a:r>
            <a:r>
              <a:rPr lang="ru-RU" sz="2100" dirty="0"/>
              <a:t>м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</a:t>
            </a:r>
            <a:r>
              <a:rPr lang="ru-RU" sz="2100" dirty="0" smtClean="0"/>
              <a:t>жилой площади в отопительный период составляло 162 кВт-ч, </a:t>
            </a:r>
            <a:r>
              <a:rPr lang="ru-RU" sz="2100" dirty="0" err="1" smtClean="0"/>
              <a:t>энергоэффективные</a:t>
            </a:r>
            <a:r>
              <a:rPr lang="ru-RU" sz="2100" dirty="0" smtClean="0"/>
              <a:t> решения привели к его снижению до </a:t>
            </a:r>
            <a:r>
              <a:rPr lang="en-US" sz="2100" dirty="0" smtClean="0"/>
              <a:t>80</a:t>
            </a:r>
            <a:r>
              <a:rPr lang="ru-RU" sz="2100" dirty="0" smtClean="0"/>
              <a:t> кВт-ч</a:t>
            </a:r>
            <a:r>
              <a:rPr lang="en-US" sz="2100" dirty="0" smtClean="0"/>
              <a:t>/</a:t>
            </a:r>
            <a:r>
              <a:rPr lang="ru-RU" sz="2100" dirty="0" smtClean="0"/>
              <a:t>м</a:t>
            </a:r>
            <a:r>
              <a:rPr lang="en-US" sz="2100" baseline="30000" dirty="0" smtClean="0"/>
              <a:t>2</a:t>
            </a:r>
            <a:r>
              <a:rPr lang="ru-RU" sz="2100" dirty="0"/>
              <a:t> </a:t>
            </a:r>
            <a:r>
              <a:rPr lang="ru-RU" sz="2100" dirty="0" smtClean="0"/>
              <a:t>– более, чем на </a:t>
            </a:r>
            <a:r>
              <a:rPr lang="en-US" sz="2100" dirty="0" smtClean="0"/>
              <a:t>50</a:t>
            </a:r>
            <a:r>
              <a:rPr lang="en-US" sz="2100" dirty="0"/>
              <a:t>%.</a:t>
            </a:r>
          </a:p>
          <a:p>
            <a:r>
              <a:rPr lang="ru-RU" sz="2100" dirty="0" smtClean="0"/>
              <a:t>Примечание</a:t>
            </a:r>
            <a:r>
              <a:rPr lang="en-US" sz="2100" dirty="0" smtClean="0"/>
              <a:t>:</a:t>
            </a:r>
            <a:r>
              <a:rPr lang="ru-RU" sz="2100" dirty="0" smtClean="0"/>
              <a:t> </a:t>
            </a:r>
            <a:r>
              <a:rPr lang="en-US" sz="2100" dirty="0" err="1"/>
              <a:t>ASBA</a:t>
            </a:r>
            <a:r>
              <a:rPr lang="ru-RU" sz="2100" dirty="0"/>
              <a:t> отклонила рекомендуемое </a:t>
            </a:r>
            <a:r>
              <a:rPr lang="ru-RU" sz="2100" dirty="0" smtClean="0"/>
              <a:t>проектом </a:t>
            </a:r>
            <a:r>
              <a:rPr lang="en-US" sz="2100" dirty="0" err="1" smtClean="0"/>
              <a:t>ESIB</a:t>
            </a:r>
            <a:r>
              <a:rPr lang="ru-RU" sz="2100" dirty="0" smtClean="0"/>
              <a:t> решение по отоплению с помощью природного газа</a:t>
            </a:r>
            <a:r>
              <a:rPr lang="en-US" sz="2100" dirty="0" smtClean="0"/>
              <a:t>. </a:t>
            </a:r>
            <a:r>
              <a:rPr lang="ru-RU" sz="2100" dirty="0" smtClean="0"/>
              <a:t>Затраты на отопление рассчитываются для электрического отопления</a:t>
            </a:r>
            <a:r>
              <a:rPr lang="en-US" sz="2100" dirty="0" smtClean="0"/>
              <a:t>. </a:t>
            </a:r>
            <a:r>
              <a:rPr lang="ru-RU" sz="2100" dirty="0" smtClean="0"/>
              <a:t>При использовании природного газа затраты на отопление были бы на 47% ниже затрат на оплату счетов за потребление электроэнергии.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3377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43703"/>
            <a:ext cx="5741894" cy="865188"/>
          </a:xfrm>
        </p:spPr>
        <p:txBody>
          <a:bodyPr/>
          <a:lstStyle/>
          <a:p>
            <a:r>
              <a:rPr lang="ru-RU" dirty="0" smtClean="0"/>
              <a:t>Ограничения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06475"/>
            <a:ext cx="8785225" cy="5472113"/>
          </a:xfrm>
        </p:spPr>
        <p:txBody>
          <a:bodyPr/>
          <a:lstStyle/>
          <a:p>
            <a:r>
              <a:rPr lang="ru-RU" dirty="0" smtClean="0"/>
              <a:t>Партнер не смог применить некоторые из рекомендаций по нескольким причинам</a:t>
            </a:r>
            <a:r>
              <a:rPr lang="en-US" dirty="0" smtClean="0"/>
              <a:t>: </a:t>
            </a:r>
          </a:p>
          <a:p>
            <a:pPr lvl="1"/>
            <a:r>
              <a:rPr lang="ru-RU" dirty="0" smtClean="0"/>
              <a:t>Особенности геологии грунтов</a:t>
            </a:r>
            <a:endParaRPr lang="en-US" dirty="0" smtClean="0"/>
          </a:p>
          <a:p>
            <a:pPr lvl="1"/>
            <a:r>
              <a:rPr lang="ru-RU" dirty="0" smtClean="0"/>
              <a:t>Отсутствие газовой сети</a:t>
            </a:r>
            <a:endParaRPr lang="en-US" dirty="0" smtClean="0"/>
          </a:p>
          <a:p>
            <a:pPr lvl="1"/>
            <a:r>
              <a:rPr lang="ru-RU" dirty="0" smtClean="0"/>
              <a:t>Потребность в контроле затрат</a:t>
            </a:r>
            <a:endParaRPr lang="en-US" dirty="0" smtClean="0"/>
          </a:p>
          <a:p>
            <a:pPr lvl="1"/>
            <a:r>
              <a:rPr lang="ru-RU" dirty="0" smtClean="0"/>
              <a:t>Внешняя привлекательность объектов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75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506" y="121023"/>
            <a:ext cx="5271247" cy="519673"/>
          </a:xfrm>
        </p:spPr>
        <p:txBody>
          <a:bodyPr/>
          <a:lstStyle/>
          <a:p>
            <a:r>
              <a:rPr lang="ru-RU" cap="small" dirty="0" smtClean="0"/>
              <a:t>Полученные уроки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93" y="708585"/>
            <a:ext cx="8709118" cy="6001497"/>
          </a:xfrm>
        </p:spPr>
        <p:txBody>
          <a:bodyPr/>
          <a:lstStyle/>
          <a:p>
            <a:pPr lvl="0"/>
            <a:r>
              <a:rPr lang="ru-RU" sz="1500" dirty="0" smtClean="0"/>
              <a:t>Включение </a:t>
            </a:r>
            <a:r>
              <a:rPr lang="ru-RU" sz="1500" dirty="0" err="1" smtClean="0"/>
              <a:t>ЭЭ</a:t>
            </a:r>
            <a:r>
              <a:rPr lang="ru-RU" sz="1500" dirty="0" smtClean="0"/>
              <a:t> в строительство новых зданий на стадии проектирования позволяет воспользоваться преимуществами </a:t>
            </a:r>
            <a:r>
              <a:rPr lang="ru-RU" sz="1500" dirty="0" err="1" smtClean="0"/>
              <a:t>энергоэффективных</a:t>
            </a:r>
            <a:r>
              <a:rPr lang="ru-RU" sz="1500" dirty="0" smtClean="0"/>
              <a:t> материалов и технических решений при гораздо более низких затратах, чем в случае с существующими зданиями</a:t>
            </a:r>
            <a:r>
              <a:rPr lang="en-US" sz="1500" dirty="0" smtClean="0"/>
              <a:t>.</a:t>
            </a:r>
            <a:endParaRPr lang="en-US" sz="1500" dirty="0"/>
          </a:p>
          <a:p>
            <a:pPr lvl="0"/>
            <a:r>
              <a:rPr lang="ru-RU" sz="1500" dirty="0" smtClean="0"/>
              <a:t>Дополнительные затраты по включению </a:t>
            </a:r>
            <a:r>
              <a:rPr lang="ru-RU" sz="1500" dirty="0" err="1" smtClean="0"/>
              <a:t>энергоэффективных</a:t>
            </a:r>
            <a:r>
              <a:rPr lang="ru-RU" sz="1500" dirty="0" smtClean="0"/>
              <a:t> мер в домах компенсировались значительным снижением затрат в результате сокращения числа несущих конструкций, снижения потребности в изоляции тепловых мостиков и теплоизоляции фасада и </a:t>
            </a:r>
            <a:r>
              <a:rPr lang="ru-RU" sz="1500" dirty="0" err="1" smtClean="0"/>
              <a:t>т.д</a:t>
            </a:r>
            <a:r>
              <a:rPr lang="en-US" sz="1500" dirty="0" smtClean="0"/>
              <a:t>.</a:t>
            </a:r>
            <a:endParaRPr lang="en-US" sz="1500" dirty="0"/>
          </a:p>
          <a:p>
            <a:pPr lvl="0"/>
            <a:r>
              <a:rPr lang="ru-RU" sz="1500" dirty="0" err="1" smtClean="0"/>
              <a:t>Энергоэффективный</a:t>
            </a:r>
            <a:r>
              <a:rPr lang="ru-RU" sz="1500" dirty="0" smtClean="0"/>
              <a:t> проект домов позволил сократить потребность жилых единиц в тепле в два раза. В условиях роста цен на энергию </a:t>
            </a:r>
            <a:r>
              <a:rPr lang="ru-RU" sz="1500" dirty="0" err="1" smtClean="0"/>
              <a:t>ЭЭ</a:t>
            </a:r>
            <a:r>
              <a:rPr lang="ru-RU" sz="1500" dirty="0" smtClean="0"/>
              <a:t> дает значительное преимущество жителям с низким уровнем дохода, повышает доступность коммунальных услуг по энергообеспечению, что желательно даже при дополнительных затратах</a:t>
            </a:r>
            <a:r>
              <a:rPr lang="en-US" sz="1500" dirty="0" smtClean="0"/>
              <a:t>.</a:t>
            </a:r>
            <a:endParaRPr lang="en-US" sz="1500" dirty="0"/>
          </a:p>
          <a:p>
            <a:pPr lvl="0"/>
            <a:r>
              <a:rPr lang="ru-RU" sz="1500" dirty="0" smtClean="0"/>
              <a:t>В условиях общих проблем с энергетической безопасностью в Армении и роста социального напряжения </a:t>
            </a:r>
            <a:r>
              <a:rPr lang="ru-RU" sz="1500" dirty="0" err="1" smtClean="0"/>
              <a:t>ЭЭ</a:t>
            </a:r>
            <a:r>
              <a:rPr lang="ru-RU" sz="1500" dirty="0" smtClean="0"/>
              <a:t> для социального жилья может быть средством государственной политики по снижению энергопотребления в созданной среде и смягчению социальных последствий роста цен на энергию</a:t>
            </a:r>
            <a:r>
              <a:rPr lang="en-US" sz="1500" dirty="0" smtClean="0"/>
              <a:t>.</a:t>
            </a:r>
            <a:endParaRPr lang="en-US" sz="1500" dirty="0"/>
          </a:p>
          <a:p>
            <a:pPr lvl="0"/>
            <a:r>
              <a:rPr lang="ru-RU" sz="1500" dirty="0" smtClean="0"/>
              <a:t>Результаты сотрудничества между</a:t>
            </a:r>
            <a:r>
              <a:rPr lang="en-US" sz="1500" dirty="0" smtClean="0"/>
              <a:t> </a:t>
            </a:r>
            <a:r>
              <a:rPr lang="en-US" sz="1500" dirty="0" err="1" smtClean="0"/>
              <a:t>ESIB</a:t>
            </a:r>
            <a:r>
              <a:rPr lang="ru-RU" sz="1500" dirty="0" smtClean="0"/>
              <a:t> и </a:t>
            </a:r>
            <a:r>
              <a:rPr lang="en-US" sz="1500" dirty="0" err="1" smtClean="0"/>
              <a:t>ASBA</a:t>
            </a:r>
            <a:r>
              <a:rPr lang="en-US" sz="1500" dirty="0" smtClean="0"/>
              <a:t> </a:t>
            </a:r>
            <a:r>
              <a:rPr lang="ru-RU" sz="1500" dirty="0" smtClean="0"/>
              <a:t>могут быть использованы и для того, чтобы рекомендовать армянскому правительству смело обеспечивать выполнение амбициозных требований по </a:t>
            </a:r>
            <a:r>
              <a:rPr lang="ru-RU" sz="1500" dirty="0" err="1" smtClean="0"/>
              <a:t>ЭЭ</a:t>
            </a:r>
            <a:r>
              <a:rPr lang="ru-RU" sz="1500" dirty="0" smtClean="0"/>
              <a:t> в строительном секторе, не боясь появления в данном секторе нежелательных ограничений экономического характера.</a:t>
            </a:r>
            <a:endParaRPr lang="en-US" sz="1500" dirty="0"/>
          </a:p>
          <a:p>
            <a:r>
              <a:rPr lang="ru-RU" sz="1500" dirty="0" smtClean="0"/>
              <a:t>Оптимизация энергетических характеристик зданий не только соответствует общим целям национальной и международной политики, но и является одним из ключевых элементов зеленого роста и стратегии устойчивого развития со смягченным воздействием на климат в целом.</a:t>
            </a:r>
            <a:r>
              <a:rPr lang="en-US" sz="1500" dirty="0" smtClean="0"/>
              <a:t> </a:t>
            </a:r>
            <a:r>
              <a:rPr lang="ru-RU" sz="1500" dirty="0" smtClean="0"/>
              <a:t>Это еще больше усиливает необходимость заботиться об </a:t>
            </a:r>
            <a:r>
              <a:rPr lang="ru-RU" sz="1500" dirty="0" err="1" smtClean="0"/>
              <a:t>энергоэффективности</a:t>
            </a:r>
            <a:r>
              <a:rPr lang="ru-RU" sz="1500" dirty="0" smtClean="0"/>
              <a:t> в зданиях.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46909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   Спасибо!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	</a:t>
            </a:r>
            <a:r>
              <a:rPr lang="ru-RU" sz="2400" dirty="0" err="1" smtClean="0"/>
              <a:t>Астхине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Пасоян</a:t>
            </a: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E-mail</a:t>
            </a:r>
            <a:r>
              <a:rPr lang="ru-RU" sz="2400" dirty="0"/>
              <a:t>:</a:t>
            </a:r>
            <a:r>
              <a:rPr lang="en-US" sz="2400" dirty="0" smtClean="0"/>
              <a:t>  </a:t>
            </a:r>
            <a:r>
              <a:rPr lang="en-US" sz="2400" dirty="0" smtClean="0">
                <a:hlinkClick r:id="rId2"/>
              </a:rPr>
              <a:t>astghine@gmail.com</a:t>
            </a:r>
            <a:r>
              <a:rPr lang="en-US" sz="2400" dirty="0" smtClean="0"/>
              <a:t> `</a:t>
            </a:r>
          </a:p>
          <a:p>
            <a:pPr marL="0" indent="0" algn="ctr">
              <a:buNone/>
            </a:pPr>
            <a:r>
              <a:rPr lang="en-US" sz="2400" dirty="0" smtClean="0"/>
              <a:t>URL.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://www.inogate-ee.org/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5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06" y="-19797"/>
            <a:ext cx="8229600" cy="865188"/>
          </a:xfrm>
        </p:spPr>
        <p:txBody>
          <a:bodyPr/>
          <a:lstStyle/>
          <a:p>
            <a:r>
              <a:rPr lang="ru-RU" dirty="0" smtClean="0"/>
              <a:t>Контекст и введение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60612"/>
            <a:ext cx="9144001" cy="6124388"/>
          </a:xfrm>
        </p:spPr>
        <p:txBody>
          <a:bodyPr/>
          <a:lstStyle/>
          <a:p>
            <a:r>
              <a:rPr lang="ru-RU" sz="2100" b="1" dirty="0" smtClean="0"/>
              <a:t>Жилой комплекс «Дилижан</a:t>
            </a:r>
            <a:r>
              <a:rPr lang="en-US" sz="2100" dirty="0" smtClean="0"/>
              <a:t>» </a:t>
            </a:r>
            <a:r>
              <a:rPr lang="ru-RU" sz="2100" dirty="0" smtClean="0"/>
              <a:t>- это комплекс социально доступного жилья для семей Дилижана с низким и средним уровнем дохода. Данный проект реализуется в партнерстве с муниципалитетом Дилижана</a:t>
            </a:r>
            <a:r>
              <a:rPr lang="en-US" sz="2100" dirty="0" smtClean="0"/>
              <a:t>. </a:t>
            </a:r>
            <a:endParaRPr lang="en-US" sz="2100" dirty="0"/>
          </a:p>
          <a:p>
            <a:r>
              <a:rPr lang="ru-RU" sz="2100" dirty="0" smtClean="0"/>
              <a:t>Проект </a:t>
            </a:r>
            <a:r>
              <a:rPr lang="en-US" sz="2100" dirty="0" err="1" smtClean="0"/>
              <a:t>ESIB</a:t>
            </a:r>
            <a:r>
              <a:rPr lang="en-US" sz="2100" dirty="0" smtClean="0"/>
              <a:t> </a:t>
            </a:r>
            <a:r>
              <a:rPr lang="ru-RU" sz="2100" dirty="0" smtClean="0"/>
              <a:t>установил партнерские отношения с фондом «Национальная ассоциация социального жилья в Армении» </a:t>
            </a:r>
            <a:r>
              <a:rPr lang="en-US" sz="2100" dirty="0" smtClean="0"/>
              <a:t>(</a:t>
            </a:r>
            <a:r>
              <a:rPr lang="en-US" sz="2100" dirty="0" err="1" smtClean="0"/>
              <a:t>ASBA</a:t>
            </a:r>
            <a:r>
              <a:rPr lang="en-US" sz="2100" dirty="0"/>
              <a:t>) </a:t>
            </a:r>
            <a:r>
              <a:rPr lang="ru-RU" sz="2100" dirty="0" smtClean="0"/>
              <a:t>с целью интеграции современных </a:t>
            </a:r>
            <a:r>
              <a:rPr lang="ru-RU" sz="2100" dirty="0" err="1" smtClean="0"/>
              <a:t>энергоэффективных</a:t>
            </a:r>
            <a:r>
              <a:rPr lang="ru-RU" sz="2100" dirty="0" smtClean="0"/>
              <a:t> решений в проектирование и строительство жилого комплекса «Дилижан»</a:t>
            </a:r>
            <a:r>
              <a:rPr lang="en-US" sz="2100" dirty="0" smtClean="0"/>
              <a:t>. </a:t>
            </a:r>
            <a:r>
              <a:rPr lang="ru-RU" sz="2100" dirty="0" smtClean="0"/>
              <a:t>В условиях роста цен на энергоресурсы </a:t>
            </a:r>
            <a:r>
              <a:rPr lang="ru-RU" sz="2100" dirty="0" err="1" smtClean="0"/>
              <a:t>энергоэффективность</a:t>
            </a:r>
            <a:r>
              <a:rPr lang="ru-RU" sz="2100" dirty="0" smtClean="0"/>
              <a:t> даёт реальные и существенные преимущества жителям с низким уровнем дохода, повышая доступность коммунальных услуг по энергообеспечению.</a:t>
            </a:r>
            <a:endParaRPr lang="en-US" sz="21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23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" y="4929809"/>
            <a:ext cx="7434470" cy="18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62900" y="519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40" y="4945389"/>
            <a:ext cx="1561214" cy="19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08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47" y="26894"/>
            <a:ext cx="6104965" cy="618565"/>
          </a:xfrm>
        </p:spPr>
        <p:txBody>
          <a:bodyPr/>
          <a:lstStyle/>
          <a:p>
            <a:r>
              <a:rPr lang="ru-RU" dirty="0" smtClean="0"/>
              <a:t>Проблемные вопросы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6878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2400" dirty="0" smtClean="0"/>
              <a:t>Рост цен на энергоносители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ru-RU" sz="2400" dirty="0" smtClean="0"/>
              <a:t>Жители с низким уровнем дохода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ru-RU" sz="2400" dirty="0" smtClean="0"/>
              <a:t>Разобщенность стимулов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ru-RU" sz="2400" dirty="0" smtClean="0"/>
              <a:t>Низкий уровень доступности коммунальных услуг по энергообеспечению</a:t>
            </a:r>
          </a:p>
          <a:p>
            <a:pPr>
              <a:spcBef>
                <a:spcPts val="200"/>
              </a:spcBef>
            </a:pPr>
            <a:r>
              <a:rPr lang="ru-RU" sz="2400" dirty="0" smtClean="0"/>
              <a:t>Новые здания проектируются без учета строительно-энергетических кодексов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ru-RU" sz="2400" dirty="0" smtClean="0"/>
              <a:t>Застройщики, проектировщики и даже специалисты по оценке проектов считают данные нормы рекомендательными и игнорируют их, действуя по своему усмотрению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ru-RU" sz="2400" dirty="0" smtClean="0"/>
              <a:t>Отсутствие политической воли по обеспечению более строгого выполнения строительно-энергетических кодексов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ru-RU" sz="2400" dirty="0" smtClean="0"/>
              <a:t>Низкий уровень осведомленности о преимуществах </a:t>
            </a:r>
            <a:r>
              <a:rPr lang="ru-RU" sz="2400" dirty="0" err="1" smtClean="0"/>
              <a:t>ЭЭ</a:t>
            </a:r>
            <a:r>
              <a:rPr lang="ru-RU" sz="2400" dirty="0" smtClean="0"/>
              <a:t> при проектировании зданий, маркетинговых преимуществах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021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2590" y="152400"/>
            <a:ext cx="6459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Комплексное проектирование зданий</a:t>
            </a:r>
            <a:endParaRPr lang="en-US" sz="2800" dirty="0"/>
          </a:p>
        </p:txBody>
      </p:sp>
      <p:grpSp>
        <p:nvGrpSpPr>
          <p:cNvPr id="35" name="Zone de dessin 1"/>
          <p:cNvGrpSpPr/>
          <p:nvPr/>
        </p:nvGrpSpPr>
        <p:grpSpPr>
          <a:xfrm>
            <a:off x="228601" y="1102659"/>
            <a:ext cx="8780928" cy="4908175"/>
            <a:chOff x="0" y="0"/>
            <a:chExt cx="5803900" cy="403225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0" y="0"/>
              <a:ext cx="5803900" cy="4032250"/>
            </a:xfrm>
            <a:prstGeom prst="rect">
              <a:avLst/>
            </a:prstGeom>
          </p:spPr>
        </p:sp>
        <p:sp>
          <p:nvSpPr>
            <p:cNvPr id="37" name="Hexagone 2"/>
            <p:cNvSpPr/>
            <p:nvPr/>
          </p:nvSpPr>
          <p:spPr>
            <a:xfrm>
              <a:off x="1127125" y="85737"/>
              <a:ext cx="904875" cy="800100"/>
            </a:xfrm>
            <a:prstGeom prst="hexagon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Бюджет (стоимость жизненного цикла)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Hexagone 5"/>
            <p:cNvSpPr/>
            <p:nvPr/>
          </p:nvSpPr>
          <p:spPr>
            <a:xfrm>
              <a:off x="4717075" y="1556030"/>
              <a:ext cx="904875" cy="799465"/>
            </a:xfrm>
            <a:prstGeom prst="hexagon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Факторы </a:t>
              </a:r>
              <a:r>
                <a:rPr kumimoji="0" 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МЭП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39" name="Hexagone 7"/>
            <p:cNvSpPr/>
            <p:nvPr/>
          </p:nvSpPr>
          <p:spPr>
            <a:xfrm>
              <a:off x="1040425" y="3098565"/>
              <a:ext cx="904875" cy="799465"/>
            </a:xfrm>
            <a:prstGeom prst="hexagon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Требования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собственника 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к проекту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0" name="Hexagone 9"/>
            <p:cNvSpPr/>
            <p:nvPr/>
          </p:nvSpPr>
          <p:spPr>
            <a:xfrm>
              <a:off x="3713775" y="1555974"/>
              <a:ext cx="904875" cy="799465"/>
            </a:xfrm>
            <a:prstGeom prst="hexagon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Экологи-</a:t>
              </a:r>
              <a:r>
                <a:rPr kumimoji="0" 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ческие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 факторы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1" name="Hexagone 10"/>
            <p:cNvSpPr/>
            <p:nvPr/>
          </p:nvSpPr>
          <p:spPr>
            <a:xfrm>
              <a:off x="2840650" y="53882"/>
              <a:ext cx="904875" cy="798830"/>
            </a:xfrm>
            <a:prstGeom prst="hexagon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Использо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-</a:t>
              </a:r>
              <a:r>
                <a:rPr kumimoji="0" 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вание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 </a:t>
              </a:r>
              <a:r>
                <a:rPr kumimoji="0" 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квартиро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-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съемщиком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2" name="Hexagone 11"/>
            <p:cNvSpPr/>
            <p:nvPr/>
          </p:nvSpPr>
          <p:spPr>
            <a:xfrm>
              <a:off x="222250" y="1592875"/>
              <a:ext cx="904875" cy="798830"/>
            </a:xfrm>
            <a:prstGeom prst="hexagon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Климат и местные внешние факторы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3" name="Hexagone 12"/>
            <p:cNvSpPr/>
            <p:nvPr/>
          </p:nvSpPr>
          <p:spPr>
            <a:xfrm>
              <a:off x="1784351" y="1374527"/>
              <a:ext cx="1289050" cy="1146242"/>
            </a:xfrm>
            <a:prstGeom prst="hexagon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ПЛАНИРОВАНИЕ ЦЕЛЕЙ ПРОЕКТА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4" name="Hexagone 13"/>
            <p:cNvSpPr/>
            <p:nvPr/>
          </p:nvSpPr>
          <p:spPr>
            <a:xfrm>
              <a:off x="1973875" y="434358"/>
              <a:ext cx="904875" cy="799465"/>
            </a:xfrm>
            <a:prstGeom prst="hexagon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Бюджет (</a:t>
              </a:r>
              <a:r>
                <a:rPr kumimoji="0" 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первона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-</a:t>
              </a:r>
              <a:r>
                <a:rPr kumimoji="0" 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чальная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 стоимость)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5" name="Hexagone 14"/>
            <p:cNvSpPr/>
            <p:nvPr/>
          </p:nvSpPr>
          <p:spPr>
            <a:xfrm>
              <a:off x="1018200" y="987835"/>
              <a:ext cx="904875" cy="798830"/>
            </a:xfrm>
            <a:prstGeom prst="hexagon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График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6" name="Hexagone 15"/>
            <p:cNvSpPr/>
            <p:nvPr/>
          </p:nvSpPr>
          <p:spPr>
            <a:xfrm>
              <a:off x="2942250" y="987825"/>
              <a:ext cx="904875" cy="798830"/>
            </a:xfrm>
            <a:prstGeom prst="hexagon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Тип здания (</a:t>
              </a:r>
              <a:r>
                <a:rPr kumimoji="0" 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использо-вание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7" name="Hexagone 16"/>
            <p:cNvSpPr/>
            <p:nvPr/>
          </p:nvSpPr>
          <p:spPr>
            <a:xfrm>
              <a:off x="1018200" y="2114584"/>
              <a:ext cx="904875" cy="798830"/>
            </a:xfrm>
            <a:prstGeom prst="hexagon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Ограничения по участку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8" name="Hexagone 17"/>
            <p:cNvSpPr/>
            <p:nvPr/>
          </p:nvSpPr>
          <p:spPr>
            <a:xfrm>
              <a:off x="2942250" y="2114497"/>
              <a:ext cx="904875" cy="798830"/>
            </a:xfrm>
            <a:prstGeom prst="hexagon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Строитель-</a:t>
              </a:r>
              <a:r>
                <a:rPr kumimoji="0" 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ные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 кодексы*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49" name="Hexagone 18"/>
            <p:cNvSpPr/>
            <p:nvPr/>
          </p:nvSpPr>
          <p:spPr>
            <a:xfrm>
              <a:off x="1973875" y="2650150"/>
              <a:ext cx="904875" cy="798830"/>
            </a:xfrm>
            <a:prstGeom prst="hexagon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Требования собственника к площади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4851" y="6185647"/>
            <a:ext cx="8074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*Строительные кодексы (положения об </a:t>
            </a:r>
            <a:r>
              <a:rPr lang="ru-RU" sz="1400" dirty="0"/>
              <a:t>инвалидах, </a:t>
            </a:r>
            <a:r>
              <a:rPr lang="ru-RU" sz="1400" dirty="0" smtClean="0"/>
              <a:t>пожаробезопасности, безопасности </a:t>
            </a:r>
            <a:r>
              <a:rPr lang="ru-RU" sz="1400" dirty="0"/>
              <a:t>людей)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532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965" y="-1"/>
            <a:ext cx="6199094" cy="680291"/>
          </a:xfrm>
        </p:spPr>
        <p:txBody>
          <a:bodyPr/>
          <a:lstStyle/>
          <a:p>
            <a:r>
              <a:rPr lang="ru-RU" dirty="0" smtClean="0"/>
              <a:t>Цели сотрудничества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" y="688975"/>
            <a:ext cx="9009529" cy="6169025"/>
          </a:xfrm>
        </p:spPr>
        <p:txBody>
          <a:bodyPr/>
          <a:lstStyle/>
          <a:p>
            <a:pPr marL="0" lvl="0" indent="0">
              <a:buNone/>
            </a:pPr>
            <a:r>
              <a:rPr lang="ru-RU" sz="2600" dirty="0" smtClean="0"/>
              <a:t>Проект </a:t>
            </a:r>
            <a:r>
              <a:rPr lang="en-US" sz="2600" dirty="0" err="1" smtClean="0"/>
              <a:t>ESIB</a:t>
            </a:r>
            <a:r>
              <a:rPr lang="en-US" sz="2600" dirty="0" smtClean="0"/>
              <a:t> </a:t>
            </a:r>
            <a:r>
              <a:rPr lang="ru-RU" sz="2600" dirty="0" smtClean="0"/>
              <a:t>и фонд</a:t>
            </a:r>
            <a:r>
              <a:rPr lang="en-US" sz="2600" dirty="0" smtClean="0"/>
              <a:t> </a:t>
            </a:r>
            <a:r>
              <a:rPr lang="en-US" sz="2600" dirty="0" err="1" smtClean="0"/>
              <a:t>ASBA</a:t>
            </a:r>
            <a:r>
              <a:rPr lang="en-US" sz="2600" dirty="0" smtClean="0"/>
              <a:t> </a:t>
            </a:r>
            <a:r>
              <a:rPr lang="ru-RU" sz="2600" dirty="0" smtClean="0"/>
              <a:t>подписали Меморандум о намерениях, который предусматривает оказание</a:t>
            </a:r>
            <a:endParaRPr lang="en-US" sz="26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600" dirty="0" smtClean="0"/>
              <a:t>технической помощи, включающей:</a:t>
            </a:r>
            <a:endParaRPr lang="en-US" sz="2600" dirty="0" smtClean="0"/>
          </a:p>
          <a:p>
            <a:pPr marL="0" lvl="0" indent="0">
              <a:buNone/>
            </a:pPr>
            <a:r>
              <a:rPr lang="ru-RU" sz="2600" dirty="0" smtClean="0"/>
              <a:t>1) обзор архитектурных проектов,</a:t>
            </a:r>
            <a:endParaRPr lang="en-US" sz="2600" dirty="0" smtClean="0"/>
          </a:p>
          <a:p>
            <a:pPr marL="0" lvl="0" indent="0">
              <a:buNone/>
            </a:pPr>
            <a:r>
              <a:rPr lang="ru-RU" sz="2600" dirty="0" smtClean="0"/>
              <a:t>2) рекомендации по интеграции экономически целесообразных решений по </a:t>
            </a:r>
            <a:r>
              <a:rPr lang="ru-RU" sz="2600" dirty="0" err="1" smtClean="0"/>
              <a:t>энергоэффективности</a:t>
            </a:r>
            <a:r>
              <a:rPr lang="ru-RU" sz="2600" dirty="0" smtClean="0"/>
              <a:t> и применению пассивной солнечной энергии в проектирование и строительство жилого комплекса «Дилижан» и одновременному снижению строительных затрат,</a:t>
            </a:r>
            <a:endParaRPr lang="en-US" sz="2600" dirty="0"/>
          </a:p>
          <a:p>
            <a:pPr marL="0" lvl="0" indent="0">
              <a:buNone/>
            </a:pPr>
            <a:r>
              <a:rPr lang="ru-RU" sz="2600" dirty="0" smtClean="0"/>
              <a:t>3) обеспечение соответствия строительным и энергетическим нормам и правилам </a:t>
            </a:r>
            <a:r>
              <a:rPr lang="en-US" sz="2600" dirty="0" smtClean="0"/>
              <a:t>(</a:t>
            </a:r>
            <a:r>
              <a:rPr lang="ru-RU" sz="2600" dirty="0" err="1" smtClean="0"/>
              <a:t>СНРА</a:t>
            </a:r>
            <a:r>
              <a:rPr lang="en-US" sz="2600" dirty="0" smtClean="0"/>
              <a:t> II-7.02-95 </a:t>
            </a:r>
            <a:r>
              <a:rPr lang="ru-RU" sz="2600" dirty="0" smtClean="0"/>
              <a:t>«Строительная теплофизика» и СНиП </a:t>
            </a:r>
            <a:r>
              <a:rPr lang="en-US" sz="2600" dirty="0" smtClean="0"/>
              <a:t>23-02-2003 </a:t>
            </a:r>
            <a:r>
              <a:rPr lang="ru-RU" sz="2600" dirty="0" smtClean="0"/>
              <a:t>«Тепловая защита зданий»</a:t>
            </a:r>
            <a:r>
              <a:rPr lang="en-US" sz="26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54080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06" y="150067"/>
            <a:ext cx="8229600" cy="865188"/>
          </a:xfrm>
        </p:spPr>
        <p:txBody>
          <a:bodyPr/>
          <a:lstStyle/>
          <a:p>
            <a:r>
              <a:rPr lang="ru-RU" dirty="0" smtClean="0"/>
              <a:t>Партнеры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9" y="1196975"/>
            <a:ext cx="6138911" cy="5472113"/>
          </a:xfrm>
        </p:spPr>
        <p:txBody>
          <a:bodyPr/>
          <a:lstStyle/>
          <a:p>
            <a:pPr lvl="0"/>
            <a:r>
              <a:rPr lang="ru-RU" sz="3200" dirty="0" smtClean="0"/>
              <a:t>Территориальная громада Дилижана</a:t>
            </a:r>
            <a:endParaRPr lang="en-US" sz="3200" dirty="0" smtClean="0"/>
          </a:p>
          <a:p>
            <a:pPr lvl="0"/>
            <a:r>
              <a:rPr lang="en-US" sz="3200" dirty="0" smtClean="0"/>
              <a:t>ESIB/INOGATE/EC</a:t>
            </a:r>
          </a:p>
          <a:p>
            <a:pPr lvl="0"/>
            <a:r>
              <a:rPr lang="ru-RU" sz="3200" dirty="0" smtClean="0"/>
              <a:t>Фонд социального жилья </a:t>
            </a:r>
            <a:r>
              <a:rPr lang="en-US" sz="3200" dirty="0" err="1" smtClean="0"/>
              <a:t>ASBA</a:t>
            </a:r>
            <a:r>
              <a:rPr lang="en-US" sz="3200" dirty="0" smtClean="0"/>
              <a:t>/</a:t>
            </a:r>
            <a:r>
              <a:rPr lang="en-US" sz="3200" dirty="0" err="1" smtClean="0"/>
              <a:t>DIGH</a:t>
            </a:r>
            <a:endParaRPr lang="en-US" sz="3200" dirty="0" smtClean="0"/>
          </a:p>
          <a:p>
            <a:pPr lvl="0"/>
            <a:r>
              <a:rPr lang="ru-RU" sz="3200" dirty="0" smtClean="0"/>
              <a:t>Архитектурная мастерская «</a:t>
            </a:r>
            <a:r>
              <a:rPr lang="ru-RU" sz="3200" dirty="0" err="1" smtClean="0"/>
              <a:t>Сторакет</a:t>
            </a:r>
            <a:r>
              <a:rPr lang="ru-RU" sz="3200" dirty="0" smtClean="0"/>
              <a:t>»</a:t>
            </a:r>
            <a:endParaRPr lang="en-US" sz="3200" dirty="0" smtClean="0"/>
          </a:p>
          <a:p>
            <a:pPr marL="0" lvl="0" indent="0">
              <a:buNone/>
            </a:pPr>
            <a:endParaRPr lang="en-US" sz="3200" dirty="0"/>
          </a:p>
        </p:txBody>
      </p:sp>
      <p:pic>
        <p:nvPicPr>
          <p:cNvPr id="6146" name="Picture 2" descr="ESIB/Иницатива энергосбережения в здан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2166827"/>
            <a:ext cx="1183639" cy="118364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Դիլիջան ծրագի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184894"/>
            <a:ext cx="236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575" y="3482232"/>
            <a:ext cx="1104900" cy="1089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081" y="3418732"/>
            <a:ext cx="1157909" cy="1183640"/>
          </a:xfrm>
          <a:prstGeom prst="rect">
            <a:avLst/>
          </a:prstGeom>
        </p:spPr>
      </p:pic>
      <p:pic>
        <p:nvPicPr>
          <p:cNvPr id="6150" name="Picture 6" descr="http://sofreco.com/FR/sofreco/charte/logoSofreco1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99" y="2166827"/>
            <a:ext cx="2183278" cy="4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toraket.com/wp-content/plugins/eco_gallery/slide_img/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60" y="4783142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0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5" y="134470"/>
            <a:ext cx="6979025" cy="756491"/>
          </a:xfrm>
        </p:spPr>
        <p:txBody>
          <a:bodyPr/>
          <a:lstStyle/>
          <a:p>
            <a:r>
              <a:rPr lang="ru-RU" dirty="0" smtClean="0"/>
              <a:t>Проведенные мероприятия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11191"/>
            <a:ext cx="8789800" cy="547211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Подготовлен обзор исходной проектной документации и планов строительства домов, сделаны следующие рекомендации</a:t>
            </a:r>
            <a:r>
              <a:rPr lang="en-US" sz="2000" dirty="0" smtClean="0"/>
              <a:t>:</a:t>
            </a:r>
            <a:endParaRPr lang="en-US" sz="2000" dirty="0"/>
          </a:p>
          <a:p>
            <a:pPr lvl="0"/>
            <a:r>
              <a:rPr lang="ru-RU" sz="2000" b="1" dirty="0"/>
              <a:t>и</a:t>
            </a:r>
            <a:r>
              <a:rPr lang="ru-RU" sz="2000" b="1" dirty="0" smtClean="0"/>
              <a:t>зменить ориентацию </a:t>
            </a:r>
            <a:r>
              <a:rPr lang="ru-RU" sz="2000" dirty="0" smtClean="0"/>
              <a:t>жилых комнат на юг, увеличить площадь оконных проемов на южной стороне и в то же время сократить их площадь на северной стороне;</a:t>
            </a:r>
            <a:endParaRPr lang="en-US" sz="2000" dirty="0"/>
          </a:p>
          <a:p>
            <a:pPr lvl="0"/>
            <a:r>
              <a:rPr lang="ru-RU" sz="2000" b="1" dirty="0"/>
              <a:t>о</a:t>
            </a:r>
            <a:r>
              <a:rPr lang="ru-RU" sz="2000" b="1" dirty="0" smtClean="0"/>
              <a:t>бъединить коттеджи в более крупные группы </a:t>
            </a:r>
            <a:r>
              <a:rPr lang="ru-RU" sz="2000" dirty="0" smtClean="0"/>
              <a:t>с целью снижения площади наружного фасада</a:t>
            </a:r>
            <a:r>
              <a:rPr lang="en-US" sz="2000" dirty="0" smtClean="0"/>
              <a:t>, </a:t>
            </a:r>
            <a:r>
              <a:rPr lang="ru-RU" sz="2000" dirty="0" smtClean="0"/>
              <a:t>а также заменить многочисленные маленькие окна большими окнами – это сведет к минимуму потери через стыки;</a:t>
            </a:r>
            <a:endParaRPr lang="en-US" sz="2000" dirty="0"/>
          </a:p>
          <a:p>
            <a:pPr lvl="0"/>
            <a:r>
              <a:rPr lang="ru-RU" sz="2000" b="1" dirty="0"/>
              <a:t>и</a:t>
            </a:r>
            <a:r>
              <a:rPr lang="ru-RU" sz="2000" b="1" dirty="0" smtClean="0"/>
              <a:t>зменить направление уклона крыши </a:t>
            </a:r>
            <a:r>
              <a:rPr lang="ru-RU" sz="2000" dirty="0" smtClean="0"/>
              <a:t>для уменьшения площади наружных стен и содействия отводу осадков</a:t>
            </a:r>
            <a:r>
              <a:rPr lang="ru-RU" sz="2000" dirty="0"/>
              <a:t>;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ru-RU" sz="2000" b="1" dirty="0"/>
              <a:t>у</a:t>
            </a:r>
            <a:r>
              <a:rPr lang="ru-RU" sz="2000" b="1" dirty="0" smtClean="0"/>
              <a:t>лучшить коэффициент формы здания</a:t>
            </a:r>
            <a:r>
              <a:rPr lang="en-US" sz="2000" dirty="0" smtClean="0"/>
              <a:t> </a:t>
            </a:r>
            <a:r>
              <a:rPr lang="ru-RU" sz="2000" dirty="0" smtClean="0"/>
              <a:t>путем устранения ненужных выступов и выемок в фасаде. Например</a:t>
            </a:r>
            <a:r>
              <a:rPr lang="en-US" sz="2000" dirty="0" smtClean="0"/>
              <a:t>, </a:t>
            </a:r>
            <a:r>
              <a:rPr lang="ru-RU" sz="2000" dirty="0" smtClean="0"/>
              <a:t>многочисленные небольшие окна, ненужные выступы и встроенный балкон (слева) были заменены на одно большое окно, французское окно-балкон и более ровный фасад </a:t>
            </a:r>
            <a:r>
              <a:rPr lang="en-US" sz="2000" dirty="0" smtClean="0"/>
              <a:t>(</a:t>
            </a:r>
            <a:r>
              <a:rPr lang="ru-RU" sz="2000" dirty="0" smtClean="0"/>
              <a:t>справа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384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69103"/>
            <a:ext cx="8229600" cy="865188"/>
          </a:xfrm>
        </p:spPr>
        <p:txBody>
          <a:bodyPr/>
          <a:lstStyle/>
          <a:p>
            <a:r>
              <a:rPr lang="ru-RU" i="1" dirty="0" smtClean="0"/>
              <a:t>Генеральный план</a:t>
            </a:r>
            <a:endParaRPr lang="en-US" dirty="0"/>
          </a:p>
        </p:txBody>
      </p:sp>
      <p:pic>
        <p:nvPicPr>
          <p:cNvPr id="4103" name="Picture 10" descr="1"/>
          <p:cNvPicPr>
            <a:picLocks noGrp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99145"/>
            <a:ext cx="4972050" cy="33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Content Placeholder 4" descr="Master Plan final(1)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90" y="3224764"/>
            <a:ext cx="4862513" cy="34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" y="252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150" y="5800352"/>
            <a:ext cx="42784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Генеральный план комплекса социального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ж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илья</a:t>
            </a:r>
            <a:r>
              <a:rPr lang="ru-RU" sz="14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 (слева) и после (справа)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оптимизации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риентации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(ориентация на юг)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2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42" y="536575"/>
            <a:ext cx="8229600" cy="865188"/>
          </a:xfrm>
        </p:spPr>
        <p:txBody>
          <a:bodyPr/>
          <a:lstStyle/>
          <a:p>
            <a:pPr lvl="0"/>
            <a:r>
              <a:rPr lang="ru-RU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КРЫША</a:t>
            </a:r>
            <a:r>
              <a:rPr lang="en-US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sz="2800" b="0" i="1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сходный проект </a:t>
            </a:r>
            <a:r>
              <a:rPr lang="en-US" sz="2800" b="0" i="1" dirty="0" err="1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ASBA</a:t>
            </a:r>
            <a:r>
              <a:rPr lang="en-US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ru-RU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слева</a:t>
            </a:r>
            <a:r>
              <a:rPr lang="en-US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ru-RU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предложение проекта </a:t>
            </a:r>
            <a:r>
              <a:rPr lang="en-US" sz="2800" b="0" i="1" dirty="0" err="1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ESIB</a:t>
            </a:r>
            <a:r>
              <a:rPr lang="en-US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ru-RU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посередине</a:t>
            </a:r>
            <a:r>
              <a:rPr lang="en-US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ru-RU" sz="2800" b="0" i="1" dirty="0" smtClean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компромиссный вариант (справа)</a:t>
            </a:r>
            <a:endParaRPr lang="en-US" sz="2800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013"/>
            <a:ext cx="3936658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67" y="3068641"/>
            <a:ext cx="3644961" cy="25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28" y="4254501"/>
            <a:ext cx="3271878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140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2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7945</TotalTime>
  <Words>1195</Words>
  <Application>Microsoft Office PowerPoint</Application>
  <PresentationFormat>Экран (4:3)</PresentationFormat>
  <Paragraphs>178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Presentation1</vt:lpstr>
      <vt:lpstr> Проектирование и строительство социального жилья с применением энергоэффективных решений  в Дилижане, Армения   ИПП в рамках проекта ESIB</vt:lpstr>
      <vt:lpstr>Контекст и введение</vt:lpstr>
      <vt:lpstr>Проблемные вопросы</vt:lpstr>
      <vt:lpstr>Презентация PowerPoint</vt:lpstr>
      <vt:lpstr>Цели сотрудничества</vt:lpstr>
      <vt:lpstr>Партнеры</vt:lpstr>
      <vt:lpstr>Проведенные мероприятия</vt:lpstr>
      <vt:lpstr>Генеральный план</vt:lpstr>
      <vt:lpstr>КРЫША: исходный проект ASBA (слева), предложение проекта ESIB (посередине), компромиссный вариант (справа)</vt:lpstr>
      <vt:lpstr>Многочисленные маленькие окна, ненужные выступы и встроенные балконы (слева) были заменены в новом проекте большим окном, французским окном-балконом и более ровным фасадом (справа)</vt:lpstr>
      <vt:lpstr>Презентация PowerPoint</vt:lpstr>
      <vt:lpstr>Презентация PowerPoint</vt:lpstr>
      <vt:lpstr>Результаты</vt:lpstr>
      <vt:lpstr>Ограничения</vt:lpstr>
      <vt:lpstr>Полученные уроки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INOGATE Contractors’ Coordination Meeting</dc:title>
  <dc:creator>kmorfis</dc:creator>
  <cp:lastModifiedBy>User</cp:lastModifiedBy>
  <cp:revision>315</cp:revision>
  <cp:lastPrinted>2014-02-14T16:36:39Z</cp:lastPrinted>
  <dcterms:created xsi:type="dcterms:W3CDTF">2009-08-24T12:48:05Z</dcterms:created>
  <dcterms:modified xsi:type="dcterms:W3CDTF">2014-02-19T03:11:44Z</dcterms:modified>
</cp:coreProperties>
</file>